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47D196-E893-4DED-8ACA-103E4663FEBC}">
  <a:tblStyle styleId="{8A47D196-E893-4DED-8ACA-103E4663FE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302" y="108"/>
      </p:cViewPr>
      <p:guideLst>
        <p:guide orient="horz" pos="1620"/>
        <p:guide pos="2880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26deb811e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26deb811e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6e4e172e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6e4e172e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6e4e172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6e4e172e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6e4e172e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76e4e172e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76e4e172e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76e4e172e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6e4e172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76e4e172e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76e4e172e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76e4e172e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6e4e172e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76e4e172e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76e4e172e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76e4e172e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6e4e172e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6e4e172ea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76e4e172e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76e4e172e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26deb811e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26deb811e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6e4e172e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76e4e172e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6e4e172e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76e4e172e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76e4e172ea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76e4e172ea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6e4e172e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76e4e172e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26deb811e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726deb811e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726deb811e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726deb811e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6e4e172ea_0_1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6e4e172ea_0_1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726deb811e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726deb811e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726deb811e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726deb811e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7929da782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7929da782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6e4e172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6e4e172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7929da78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7929da782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726deb811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726deb811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76e4e172e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76e4e172e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726deb811e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726deb811e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7929da78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7929da782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76e4e172e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76e4e172e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76e4e172e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76e4e172e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7929da782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7929da782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76e4e172e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76e4e172e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76e4e172ea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76e4e172ea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76e4e172e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76e4e172e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76e4e172ea_0_1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76e4e172ea_0_1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76e4e172ea_0_1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76e4e172ea_0_1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76e4e172ea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76e4e172ea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76e4e172ea_0_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76e4e172ea_0_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929da7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929da7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7929da78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7929da78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7929da78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7929da78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7929da78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7929da78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6e4e172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6e4e172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6e4e172e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76e4e172e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is node loss, green is link loss, blue is weight loss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6e4e172e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76e4e172e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6e4e172e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6e4e172e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6e4e172e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6e4e172e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152450"/>
            <a:ext cx="5017500" cy="20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 Network Improvement Using Universal Resilience Patterns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Roman Nett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Minnesota Road Network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2,642 Nodes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3,303 Edges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Largest Component: 2,640 Nodes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550" y="1567550"/>
            <a:ext cx="4206850" cy="31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Average Degree: 2.500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Min Degree: 1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Max Degree: 5</a:t>
            </a:r>
            <a:endParaRPr sz="1800"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675" y="1567550"/>
            <a:ext cx="4202725" cy="32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</a:t>
            </a:r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146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Resilience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Size of the Largest Component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Classic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Network Diameter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Average Path Length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New Metrics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Average Congestion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Car Flow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5190300" y="1567550"/>
            <a:ext cx="31461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Previous Work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Density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Heterogeneity</a:t>
            </a:r>
            <a:endParaRPr/>
          </a:p>
          <a:p>
            <a:pPr marL="914400" lvl="1" indent="-298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Symmetry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Resilience</a:t>
            </a: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1511125"/>
            <a:ext cx="4214501" cy="31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575" y="1511125"/>
            <a:ext cx="4214501" cy="3136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Classic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BFS to determine the shortest path between each pair of nodes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875" y="2571750"/>
            <a:ext cx="3872795" cy="3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050" y="3110249"/>
            <a:ext cx="6523424" cy="7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Average Congestion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Again using BFS to find the shortest path between each pair of nodes</a:t>
            </a:r>
            <a:endParaRPr/>
          </a:p>
        </p:txBody>
      </p:sp>
      <p:pic>
        <p:nvPicPr>
          <p:cNvPr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75" y="3657250"/>
            <a:ext cx="1514273" cy="3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100" y="2608324"/>
            <a:ext cx="7085699" cy="8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Car Flow</a:t>
            </a:r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Maximum Flow: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The maximum amount of “stuff” that can travel from a source node to a sink node through 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edge capacities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Home Nodes and Destination Nodes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Home Nodes have smaller degree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Destination Nodes have larger degree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~75% Home Nodes and ~25% Destination Nodes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Car Flow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75.02% Home Nodes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Edge capacities are inversely 										 proportional to edge costs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scipy.sparse.csgraph.maximum_flow</a:t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050" y="1567550"/>
            <a:ext cx="4461025" cy="33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498" y="3033292"/>
            <a:ext cx="2932350" cy="60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- Previous Work</a:t>
            </a:r>
            <a:endParaRPr/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Density grows proportionally with average degree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Heterogeneity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Symmetry is always 1 for undirected graphs</a:t>
            </a:r>
            <a:endParaRPr/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375" y="1964450"/>
            <a:ext cx="2647850" cy="7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125" y="3114575"/>
            <a:ext cx="1298550" cy="6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Procedure</a:t>
            </a:r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Measure all metrics for original network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Perturb network to observe phase shift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Repeat for 10 trials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Partially increase density and perturb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Fully increase density and perturb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Partially increase heterogeneity and perturb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Fully increase heterogeneity and perturb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Fully increase both  and perturb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Measure all metrics for fully increased density, heterogeneity, both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Previous Work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Motivations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Dataset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Metrics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Methods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Results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Conclusions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Future Work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Perturbing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Node removal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Choose a random node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Remove it and all its links from the network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Link removal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Choose a random link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Remove it from the network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Increasing Density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triangles to the network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Choose a random node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Add a link to one of its neighbor’s neighbors</a:t>
            </a:r>
            <a:endParaRPr/>
          </a:p>
        </p:txBody>
      </p:sp>
      <p:cxnSp>
        <p:nvCxnSpPr>
          <p:cNvPr id="276" name="Google Shape;276;p33"/>
          <p:cNvCxnSpPr/>
          <p:nvPr/>
        </p:nvCxnSpPr>
        <p:spPr>
          <a:xfrm flipH="1">
            <a:off x="6929000" y="2112900"/>
            <a:ext cx="1095600" cy="9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77" name="Google Shape;277;p33"/>
          <p:cNvCxnSpPr/>
          <p:nvPr/>
        </p:nvCxnSpPr>
        <p:spPr>
          <a:xfrm rot="10800000">
            <a:off x="6604350" y="1768175"/>
            <a:ext cx="337500" cy="12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33"/>
          <p:cNvCxnSpPr/>
          <p:nvPr/>
        </p:nvCxnSpPr>
        <p:spPr>
          <a:xfrm rot="10800000">
            <a:off x="6289650" y="2762075"/>
            <a:ext cx="6522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3"/>
          <p:cNvCxnSpPr/>
          <p:nvPr/>
        </p:nvCxnSpPr>
        <p:spPr>
          <a:xfrm>
            <a:off x="7994150" y="2102750"/>
            <a:ext cx="243600" cy="9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0" name="Google Shape;280;p33"/>
          <p:cNvCxnSpPr/>
          <p:nvPr/>
        </p:nvCxnSpPr>
        <p:spPr>
          <a:xfrm>
            <a:off x="6941850" y="3046175"/>
            <a:ext cx="12654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81" name="Google Shape;281;p33"/>
          <p:cNvSpPr txBox="1"/>
          <p:nvPr/>
        </p:nvSpPr>
        <p:spPr>
          <a:xfrm flipH="1">
            <a:off x="6796925" y="3086750"/>
            <a:ext cx="2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 flipH="1">
            <a:off x="7963650" y="1702550"/>
            <a:ext cx="2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 flipH="1">
            <a:off x="8207250" y="3086750"/>
            <a:ext cx="2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- Increasing Heterogeneity</a:t>
            </a:r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is to have large hubs with lots of small degree nodes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Choose random node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it has degree above three: create a triangle with a neighbor’s neighbor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it has degree three or below: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Remove an edge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Connect to the closest hub</a:t>
            </a:r>
            <a:endParaRPr/>
          </a:p>
        </p:txBody>
      </p:sp>
      <p:cxnSp>
        <p:nvCxnSpPr>
          <p:cNvPr id="290" name="Google Shape;290;p34"/>
          <p:cNvCxnSpPr/>
          <p:nvPr/>
        </p:nvCxnSpPr>
        <p:spPr>
          <a:xfrm>
            <a:off x="5884000" y="3573750"/>
            <a:ext cx="1095600" cy="9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1" name="Google Shape;291;p34"/>
          <p:cNvCxnSpPr/>
          <p:nvPr/>
        </p:nvCxnSpPr>
        <p:spPr>
          <a:xfrm rot="10800000" flipH="1">
            <a:off x="6966750" y="3229025"/>
            <a:ext cx="337500" cy="12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4"/>
          <p:cNvCxnSpPr/>
          <p:nvPr/>
        </p:nvCxnSpPr>
        <p:spPr>
          <a:xfrm rot="10800000" flipH="1">
            <a:off x="6966750" y="4222925"/>
            <a:ext cx="6522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4"/>
          <p:cNvCxnSpPr/>
          <p:nvPr/>
        </p:nvCxnSpPr>
        <p:spPr>
          <a:xfrm flipH="1">
            <a:off x="5670850" y="3563600"/>
            <a:ext cx="243600" cy="98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4" name="Google Shape;294;p34"/>
          <p:cNvCxnSpPr/>
          <p:nvPr/>
        </p:nvCxnSpPr>
        <p:spPr>
          <a:xfrm flipH="1">
            <a:off x="5701350" y="4507025"/>
            <a:ext cx="12654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95" name="Google Shape;295;p34"/>
          <p:cNvSpPr txBox="1"/>
          <p:nvPr/>
        </p:nvSpPr>
        <p:spPr>
          <a:xfrm>
            <a:off x="6868075" y="4547600"/>
            <a:ext cx="2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5457750" y="4547600"/>
            <a:ext cx="2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34"/>
          <p:cNvCxnSpPr/>
          <p:nvPr/>
        </p:nvCxnSpPr>
        <p:spPr>
          <a:xfrm>
            <a:off x="6979600" y="4517225"/>
            <a:ext cx="740700" cy="25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4"/>
          <p:cNvSpPr/>
          <p:nvPr/>
        </p:nvSpPr>
        <p:spPr>
          <a:xfrm>
            <a:off x="5670850" y="3930050"/>
            <a:ext cx="243600" cy="251100"/>
          </a:xfrm>
          <a:prstGeom prst="flowChartSummingJunction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Initial Metrics</a:t>
            </a:r>
            <a:endParaRPr/>
          </a:p>
        </p:txBody>
      </p:sp>
      <p:pic>
        <p:nvPicPr>
          <p:cNvPr id="304" name="Google Shape;3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475" y="1567550"/>
            <a:ext cx="4364575" cy="3271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5" name="Google Shape;305;p35"/>
          <p:cNvGraphicFramePr/>
          <p:nvPr/>
        </p:nvGraphicFramePr>
        <p:xfrm>
          <a:off x="952500" y="156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{8A47D196-E893-4DED-8ACA-103E4663FEBC}</a:tableStyleId>
              </a:tblPr>
              <a:tblGrid>
                <a:gridCol w="171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112,576     ~3.23%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948,438     ~27.23%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 Flow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51,626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902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Distance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Density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2.500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Heterogeneity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0.299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Node Removal</a:t>
            </a:r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Initial Network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512.6 nodes</a:t>
            </a:r>
            <a:endParaRPr sz="1800"/>
          </a:p>
        </p:txBody>
      </p:sp>
      <p:pic>
        <p:nvPicPr>
          <p:cNvPr id="312" name="Google Shape;3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125" y="1307850"/>
            <a:ext cx="4805799" cy="36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Link Removal</a:t>
            </a:r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Initial Network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698.5 links</a:t>
            </a:r>
            <a:endParaRPr sz="1800"/>
          </a:p>
        </p:txBody>
      </p:sp>
      <p:pic>
        <p:nvPicPr>
          <p:cNvPr id="319" name="Google Shape;3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275" y="1307850"/>
            <a:ext cx="4797100" cy="36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Density Increase</a:t>
            </a:r>
            <a:endParaRPr/>
          </a:p>
        </p:txBody>
      </p:sp>
      <p:pic>
        <p:nvPicPr>
          <p:cNvPr id="325" name="Google Shape;3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125" y="1460250"/>
            <a:ext cx="4275900" cy="318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75" y="1460250"/>
            <a:ext cx="4143382" cy="31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Partial Density Increase</a:t>
            </a:r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Density of ~4.866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705.5 nodes</a:t>
            </a:r>
            <a:endParaRPr sz="1800"/>
          </a:p>
        </p:txBody>
      </p:sp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700" y="1307850"/>
            <a:ext cx="4760425" cy="36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Full Density Increase</a:t>
            </a:r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Density of ~7.232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860.8 nodes</a:t>
            </a:r>
            <a:endParaRPr sz="1800"/>
          </a:p>
        </p:txBody>
      </p:sp>
      <p:pic>
        <p:nvPicPr>
          <p:cNvPr id="340" name="Google Shape;3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725" y="1307850"/>
            <a:ext cx="4688025" cy="36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Combined</a:t>
            </a:r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00" y="1567550"/>
            <a:ext cx="4238650" cy="32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316" y="1567550"/>
            <a:ext cx="4177459" cy="321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Universal resilience patterns in complex networks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Jianxi Gao, Baruch Barzel &amp; Albert Barabási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Resilience describes the stability of a network to perturbations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 r="65071" b="5882"/>
          <a:stretch/>
        </p:blipFill>
        <p:spPr>
          <a:xfrm>
            <a:off x="3287325" y="3049725"/>
            <a:ext cx="2569349" cy="20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Heterogeneity Increase</a:t>
            </a:r>
            <a:endParaRPr/>
          </a:p>
        </p:txBody>
      </p:sp>
      <p:pic>
        <p:nvPicPr>
          <p:cNvPr id="353" name="Google Shape;3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322225" cy="340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750" y="1460250"/>
            <a:ext cx="4341400" cy="340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Heterogeneity Increase</a:t>
            </a:r>
            <a:endParaRPr/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575" y="1460250"/>
            <a:ext cx="4292025" cy="3244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50" y="1460250"/>
            <a:ext cx="4292025" cy="32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Partial Heterogeneity Increase</a:t>
            </a:r>
            <a:endParaRPr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H of ~1.022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705.0 nodes</a:t>
            </a:r>
            <a:endParaRPr sz="1800"/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125" y="1307850"/>
            <a:ext cx="4737725" cy="360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Full Heterogeneity Increase</a:t>
            </a:r>
            <a:endParaRPr/>
          </a:p>
        </p:txBody>
      </p:sp>
      <p:sp>
        <p:nvSpPr>
          <p:cNvPr id="374" name="Google Shape;374;p4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New H of ~1.324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708.0 nodes</a:t>
            </a:r>
            <a:endParaRPr sz="1800"/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1307850"/>
            <a:ext cx="4872774" cy="36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Combined</a:t>
            </a:r>
            <a:endParaRPr/>
          </a:p>
        </p:txBody>
      </p:sp>
      <p:pic>
        <p:nvPicPr>
          <p:cNvPr id="381" name="Google Shape;38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50" y="1567550"/>
            <a:ext cx="4049997" cy="30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850" y="1567550"/>
            <a:ext cx="4158250" cy="308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Both Increase</a:t>
            </a:r>
            <a:endParaRPr/>
          </a:p>
        </p:txBody>
      </p:sp>
      <p:pic>
        <p:nvPicPr>
          <p:cNvPr id="388" name="Google Shape;3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342850" cy="33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000" y="1460250"/>
            <a:ext cx="4416600" cy="33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Both Increase</a:t>
            </a:r>
            <a:endParaRPr/>
          </a:p>
        </p:txBody>
      </p:sp>
      <p:pic>
        <p:nvPicPr>
          <p:cNvPr id="395" name="Google Shape;39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343111" cy="34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325" y="1460250"/>
            <a:ext cx="4208950" cy="34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Both Increase</a:t>
            </a:r>
            <a:endParaRPr/>
          </a:p>
        </p:txBody>
      </p:sp>
      <p:pic>
        <p:nvPicPr>
          <p:cNvPr id="402" name="Google Shape;40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975" y="1307850"/>
            <a:ext cx="4776049" cy="35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Both Increase</a:t>
            </a:r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Final H of ~ 0.794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Final density of ~8.240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Average of 1258.0 nodes</a:t>
            </a:r>
            <a:endParaRPr sz="1800"/>
          </a:p>
        </p:txBody>
      </p:sp>
      <p:pic>
        <p:nvPicPr>
          <p:cNvPr id="409" name="Google Shape;4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550" y="1307850"/>
            <a:ext cx="4844624" cy="36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Metrics for Density Increase</a:t>
            </a:r>
            <a:endParaRPr/>
          </a:p>
        </p:txBody>
      </p:sp>
      <p:pic>
        <p:nvPicPr>
          <p:cNvPr id="415" name="Google Shape;4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7550"/>
            <a:ext cx="4231051" cy="32304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6" name="Google Shape;416;p51"/>
          <p:cNvGraphicFramePr/>
          <p:nvPr/>
        </p:nvGraphicFramePr>
        <p:xfrm>
          <a:off x="979975" y="156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{8A47D196-E893-4DED-8ACA-103E4663FEBC}</a:tableStyleId>
              </a:tblPr>
              <a:tblGrid>
                <a:gridCol w="1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Old</a:t>
                      </a: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17,286     ~0.50%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112,576     ~3.23%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627,554     ~18.02%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948,438     ~27.23%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 Flow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74,555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51,626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902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Distance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253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networks have different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points of failure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Rarely predictable</a:t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900" y="1567550"/>
            <a:ext cx="4166500" cy="21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Metrics for Heterogeneity Increase</a:t>
            </a:r>
            <a:endParaRPr/>
          </a:p>
        </p:txBody>
      </p:sp>
      <p:pic>
        <p:nvPicPr>
          <p:cNvPr id="422" name="Google Shape;42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7550"/>
            <a:ext cx="4231425" cy="32277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3" name="Google Shape;423;p52"/>
          <p:cNvGraphicFramePr/>
          <p:nvPr/>
        </p:nvGraphicFramePr>
        <p:xfrm>
          <a:off x="979975" y="156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{8A47D196-E893-4DED-8ACA-103E4663FEBC}</a:tableStyleId>
              </a:tblPr>
              <a:tblGrid>
                <a:gridCol w="1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Old</a:t>
                      </a: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15,430     ~0.44%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112,576     ~3.23%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802,194     ~23.03%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948,438     ~27.23%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 Flow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94,451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51,626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893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902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Distance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253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Metrics for Both Increase</a:t>
            </a:r>
            <a:endParaRPr/>
          </a:p>
        </p:txBody>
      </p:sp>
      <p:pic>
        <p:nvPicPr>
          <p:cNvPr id="429" name="Google Shape;429;p53"/>
          <p:cNvPicPr preferRelativeResize="0"/>
          <p:nvPr/>
        </p:nvPicPr>
        <p:blipFill rotWithShape="1">
          <a:blip r:embed="rId3">
            <a:alphaModFix/>
          </a:blip>
          <a:srcRect r="970"/>
          <a:stretch/>
        </p:blipFill>
        <p:spPr>
          <a:xfrm>
            <a:off x="4572000" y="1567550"/>
            <a:ext cx="4229100" cy="3230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0" name="Google Shape;430;p53"/>
          <p:cNvGraphicFramePr/>
          <p:nvPr/>
        </p:nvGraphicFramePr>
        <p:xfrm>
          <a:off x="979975" y="156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{8A47D196-E893-4DED-8ACA-103E4663FEBC}</a:tableStyleId>
              </a:tblPr>
              <a:tblGrid>
                <a:gridCol w="114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Best</a:t>
                      </a: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9,708     ~0.28%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15,430     ~0.44% (H)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Max Congestion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583,177     ~16.74%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627,554     ~18.02% (D)</a:t>
                      </a:r>
                      <a:endParaRPr sz="13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 Flow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101,334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94,451 (H)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Diameter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866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862 (D)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Distance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240 (D)</a:t>
                      </a:r>
                      <a:endParaRPr sz="13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- Reproduction</a:t>
            </a:r>
            <a:endParaRPr/>
          </a:p>
        </p:txBody>
      </p:sp>
      <p:sp>
        <p:nvSpPr>
          <p:cNvPr id="436" name="Google Shape;436;p5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Successfully reproduced the results of the paper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Resilience increased as density and heterogeneity increased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Maximum resilience was reached with high density and high heterogeneity</a:t>
            </a:r>
            <a:endParaRPr sz="1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442" name="Google Shape;442;p5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Improving the resilience of the road network has improved the performance!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Average Congestion lowered by over 10x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Car flow almost doubled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At the same time, diameter and average path length reduced</a:t>
            </a:r>
            <a:endParaRPr sz="15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- Limitations</a:t>
            </a:r>
            <a:endParaRPr/>
          </a:p>
        </p:txBody>
      </p:sp>
      <p:sp>
        <p:nvSpPr>
          <p:cNvPr id="448" name="Google Shape;448;p5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Small sample size</a:t>
            </a:r>
            <a:endParaRPr sz="18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Undirected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Road performance measures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- Extensions</a:t>
            </a:r>
            <a:endParaRPr/>
          </a:p>
        </p:txBody>
      </p:sp>
      <p:sp>
        <p:nvSpPr>
          <p:cNvPr id="454" name="Google Shape;454;p5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Limitation addressing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Optimization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Opposite Direction</a:t>
            </a:r>
            <a:endParaRPr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</a:t>
            </a:r>
            <a:endParaRPr/>
          </a:p>
        </p:txBody>
      </p:sp>
      <p:sp>
        <p:nvSpPr>
          <p:cNvPr id="460" name="Google Shape;460;p5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Questions?</a:t>
            </a:r>
            <a:endParaRPr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466" name="Google Shape;466;p5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Gao, Jianxi &amp; Barzel, Baruch &amp; Barabasi, Albert-Laszlo. (2016). Universal resilience patterns in complex networks. Nature. 530. 307-312. 10.1038/nature16948. </a:t>
            </a:r>
            <a:endParaRPr/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Gleich, David. (2014). Minnesota road network. Stanford. https://www.cise.ufl.edu/research/sparse/matrices/Gleich/minnesota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Bridged the theoretical gap by deriving a universal resilience function of this form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Obtained by combining multiple 1D                                                                                                                                single component approximation                                                                                                                          equations that were used in the past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aseline="-25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F(x</a:t>
            </a:r>
            <a:r>
              <a:rPr lang="en" baseline="-25000"/>
              <a:t>i</a:t>
            </a:r>
            <a:r>
              <a:rPr lang="en"/>
              <a:t>) and G(x</a:t>
            </a:r>
            <a:r>
              <a:rPr lang="en" baseline="-25000"/>
              <a:t>i</a:t>
            </a:r>
            <a:r>
              <a:rPr lang="en"/>
              <a:t>, x</a:t>
            </a:r>
            <a:r>
              <a:rPr lang="en" baseline="-25000"/>
              <a:t>j</a:t>
            </a:r>
            <a:r>
              <a:rPr lang="en"/>
              <a:t>) describe the laws that govern the components themselves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</a:t>
            </a:r>
            <a:r>
              <a:rPr lang="en" baseline="-25000"/>
              <a:t>ij</a:t>
            </a:r>
            <a:r>
              <a:rPr lang="en"/>
              <a:t> represents the interactions (adjacency matrix)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2067588"/>
            <a:ext cx="2218625" cy="6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 the point of bifurcation based solely on the network’s features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Resilience could now be                                                         				                                               predicted!</a:t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538" y="2224600"/>
            <a:ext cx="5095875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Topological effects cause by this term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Density + Symmetry*Heterogeneity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225" y="1871700"/>
            <a:ext cx="1927325" cy="5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188" y="3084325"/>
            <a:ext cx="6139525" cy="19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Work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resilient with high density, high                                                  				                         symmetry, high heterogeneity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Least resilient with low density low 									 symmetry (-1), high heterogeneity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Critical points are not altered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647" y="1667500"/>
            <a:ext cx="3661749" cy="2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Motivations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Network resilience is nice and all but can improving the resilience improve the general performance of a network?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I have put this to the test by experimenting on a road network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On-screen Show (16:9)</PresentationFormat>
  <Paragraphs>272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Montserrat</vt:lpstr>
      <vt:lpstr>Lato</vt:lpstr>
      <vt:lpstr>Arial</vt:lpstr>
      <vt:lpstr>Focus</vt:lpstr>
      <vt:lpstr>Road Network Improvement Using Universal Resilience Patterns</vt:lpstr>
      <vt:lpstr>Overview</vt:lpstr>
      <vt:lpstr>Previous Work</vt:lpstr>
      <vt:lpstr>Previous Work</vt:lpstr>
      <vt:lpstr>Previous Work</vt:lpstr>
      <vt:lpstr>Previous Work</vt:lpstr>
      <vt:lpstr>Previous Work</vt:lpstr>
      <vt:lpstr>Previous Work</vt:lpstr>
      <vt:lpstr>Motivations</vt:lpstr>
      <vt:lpstr>Dataset</vt:lpstr>
      <vt:lpstr>Dataset</vt:lpstr>
      <vt:lpstr>Metrics</vt:lpstr>
      <vt:lpstr>Metrics - Resilience</vt:lpstr>
      <vt:lpstr>Metrics - Classic</vt:lpstr>
      <vt:lpstr>Metrics - Average Congestion</vt:lpstr>
      <vt:lpstr>Metrics - Car Flow</vt:lpstr>
      <vt:lpstr>Metrics - Car Flow</vt:lpstr>
      <vt:lpstr>Metrics - Previous Work</vt:lpstr>
      <vt:lpstr>Methods - Procedure</vt:lpstr>
      <vt:lpstr>Methods - Perturbing</vt:lpstr>
      <vt:lpstr>Methods - Increasing Density</vt:lpstr>
      <vt:lpstr>Methods - Increasing Heterogeneity</vt:lpstr>
      <vt:lpstr>Results - Initial Metrics</vt:lpstr>
      <vt:lpstr>Results - Node Removal</vt:lpstr>
      <vt:lpstr>Results - Link Removal</vt:lpstr>
      <vt:lpstr>Results - Density Increase</vt:lpstr>
      <vt:lpstr>Results - Partial Density Increase</vt:lpstr>
      <vt:lpstr>Results - Full Density Increase</vt:lpstr>
      <vt:lpstr>Results - Combined</vt:lpstr>
      <vt:lpstr>Results - Heterogeneity Increase</vt:lpstr>
      <vt:lpstr>Results - Heterogeneity Increase</vt:lpstr>
      <vt:lpstr>Results - Partial Heterogeneity Increase</vt:lpstr>
      <vt:lpstr>Results - Full Heterogeneity Increase</vt:lpstr>
      <vt:lpstr>Results - Combined</vt:lpstr>
      <vt:lpstr>Results - Both Increase</vt:lpstr>
      <vt:lpstr>Results - Both Increase</vt:lpstr>
      <vt:lpstr>Results - Both Increase</vt:lpstr>
      <vt:lpstr>Results - Both Increase</vt:lpstr>
      <vt:lpstr>Results - Metrics for Density Increase</vt:lpstr>
      <vt:lpstr>Results - Metrics for Heterogeneity Increase</vt:lpstr>
      <vt:lpstr>Results - Metrics for Both Increase</vt:lpstr>
      <vt:lpstr>Conclusions - Reproduction</vt:lpstr>
      <vt:lpstr>Conclusions</vt:lpstr>
      <vt:lpstr>Future Work - Limitations</vt:lpstr>
      <vt:lpstr>Future Work - Extensions</vt:lpstr>
      <vt:lpstr>Thank you for your attention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Network Improvement Using Universal Resilience Patterns</dc:title>
  <dc:creator>Szymanski, Bolek</dc:creator>
  <cp:lastModifiedBy>Szymanski, Bolek</cp:lastModifiedBy>
  <cp:revision>1</cp:revision>
  <dcterms:modified xsi:type="dcterms:W3CDTF">2022-10-28T23:36:41Z</dcterms:modified>
</cp:coreProperties>
</file>